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7" r:id="rId4"/>
    <p:sldId id="260" r:id="rId5"/>
    <p:sldId id="263" r:id="rId6"/>
    <p:sldId id="266" r:id="rId7"/>
    <p:sldId id="262" r:id="rId8"/>
    <p:sldId id="267" r:id="rId9"/>
    <p:sldId id="268" r:id="rId10"/>
    <p:sldId id="269" r:id="rId11"/>
    <p:sldId id="270" r:id="rId12"/>
    <p:sldId id="279" r:id="rId13"/>
    <p:sldId id="281" r:id="rId14"/>
    <p:sldId id="271" r:id="rId15"/>
    <p:sldId id="275" r:id="rId16"/>
    <p:sldId id="276" r:id="rId17"/>
    <p:sldId id="282" r:id="rId18"/>
    <p:sldId id="278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1102-8B6F-44B5-A986-8F796BEBFF08}" type="datetimeFigureOut">
              <a:rPr lang="de-DE" smtClean="0"/>
              <a:t>30.04.2015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5FFF-FF0B-40D5-A5BC-7957834E1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45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5FFF-FF0B-40D5-A5BC-7957834E10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94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E4DD-E613-48CB-81C2-C4A38132DDD8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BBB8-A7AF-471F-98F9-ECD66F2E2AF5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25F1-8D88-439B-8477-90352ABAB058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CA3-961A-4A86-9ED3-1F7894709CA8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46D6-AC82-4ABA-9ADC-7209E8BFCA32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095-8823-410C-938D-541F87F722B2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1503-9294-4284-AA1E-F72E9D51A18D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8284-2635-4A13-AEF4-81012B808E18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2DBA-59E6-46F7-B665-1481484A3603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02C-05B2-4470-A8B1-6301BEE94592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87C-F90B-4CA9-AA21-94BF6D9E12BF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613-F863-437C-ACFF-938B6A2C7120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2260-F446-4280-BEE7-782755B808F0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77F8-8B6C-49EB-B900-85283FCAC9DA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F414-A86E-4324-A497-931DC066C362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77A6-231A-4843-9FDA-2822D2129FE7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802D-5121-40C0-AB9F-4138BF7782D2}" type="datetime1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www.kanzlei-kuehle.de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757" y="4309930"/>
            <a:ext cx="8596667" cy="1558343"/>
          </a:xfrm>
        </p:spPr>
        <p:txBody>
          <a:bodyPr>
            <a:noAutofit/>
          </a:bodyPr>
          <a:lstStyle/>
          <a:p>
            <a:pPr algn="r"/>
            <a:r>
              <a:rPr lang="de-DE" altLang="de-DE" sz="4400" smtClean="0"/>
              <a:t>Hofnachfolge </a:t>
            </a:r>
            <a:r>
              <a:rPr lang="de-DE" altLang="de-DE" sz="4400" dirty="0"/>
              <a:t/>
            </a:r>
            <a:br>
              <a:rPr lang="de-DE" altLang="de-DE" sz="4400" dirty="0"/>
            </a:br>
            <a:r>
              <a:rPr lang="de-DE" altLang="de-DE" sz="4400" dirty="0"/>
              <a:t>in und außerhalb der HöfeO</a:t>
            </a:r>
            <a:endParaRPr lang="de-DE" sz="44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5325"/>
          <a:stretch>
            <a:fillRect/>
          </a:stretch>
        </p:blipFill>
        <p:spPr>
          <a:xfrm>
            <a:off x="419757" y="336594"/>
            <a:ext cx="8596668" cy="3845718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354" y="3552776"/>
            <a:ext cx="2377646" cy="1536325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17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407"/>
          </a:xfrm>
        </p:spPr>
        <p:txBody>
          <a:bodyPr/>
          <a:lstStyle/>
          <a:p>
            <a:r>
              <a:rPr lang="de-DE" dirty="0" smtClean="0"/>
              <a:t>3. Bestimmung durch Testament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7334" y="1687132"/>
            <a:ext cx="3867953" cy="4354229"/>
          </a:xfrm>
        </p:spPr>
        <p:txBody>
          <a:bodyPr>
            <a:normAutofit/>
          </a:bodyPr>
          <a:lstStyle/>
          <a:p>
            <a:r>
              <a:rPr lang="de-DE" altLang="de-DE" sz="2400" dirty="0"/>
              <a:t>BGB</a:t>
            </a:r>
          </a:p>
          <a:p>
            <a:r>
              <a:rPr lang="de-DE" altLang="de-DE" sz="2400" dirty="0"/>
              <a:t>e</a:t>
            </a:r>
            <a:r>
              <a:rPr lang="de-DE" altLang="de-DE" sz="2400" dirty="0" smtClean="0"/>
              <a:t>ine </a:t>
            </a:r>
            <a:r>
              <a:rPr lang="de-DE" altLang="de-DE" sz="2400" dirty="0"/>
              <a:t>oder mehrere Personen frei wählbar</a:t>
            </a:r>
          </a:p>
          <a:p>
            <a:r>
              <a:rPr lang="de-DE" altLang="de-DE" sz="2400" dirty="0" smtClean="0"/>
              <a:t>bei </a:t>
            </a:r>
            <a:r>
              <a:rPr lang="de-DE" altLang="de-DE" sz="2400" dirty="0" err="1"/>
              <a:t>mj</a:t>
            </a:r>
            <a:r>
              <a:rPr lang="de-DE" altLang="de-DE" sz="2400" dirty="0"/>
              <a:t> Kindern kann Auswahl nicht delegiert werden, nur TV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9730" y="1687133"/>
            <a:ext cx="4354274" cy="4354230"/>
          </a:xfrm>
        </p:spPr>
        <p:txBody>
          <a:bodyPr>
            <a:normAutofit/>
          </a:bodyPr>
          <a:lstStyle/>
          <a:p>
            <a:r>
              <a:rPr lang="de-DE" altLang="de-DE" sz="2400" dirty="0"/>
              <a:t>HöfeO</a:t>
            </a:r>
          </a:p>
          <a:p>
            <a:r>
              <a:rPr lang="de-DE" altLang="de-DE" sz="2400" dirty="0"/>
              <a:t>Nur </a:t>
            </a:r>
            <a:r>
              <a:rPr lang="de-DE" altLang="de-DE" sz="2400" b="1" dirty="0"/>
              <a:t>ein</a:t>
            </a:r>
            <a:r>
              <a:rPr lang="de-DE" altLang="de-DE" sz="2400" dirty="0"/>
              <a:t> Hoferbe</a:t>
            </a:r>
            <a:r>
              <a:rPr lang="de-DE" altLang="de-DE" sz="2400" dirty="0" smtClean="0"/>
              <a:t>, der wirtschaftsfähig sein muss</a:t>
            </a:r>
            <a:endParaRPr lang="de-DE" altLang="de-DE" sz="2400" dirty="0"/>
          </a:p>
          <a:p>
            <a:r>
              <a:rPr lang="de-DE" altLang="de-DE" sz="2400" dirty="0"/>
              <a:t>bei </a:t>
            </a:r>
            <a:r>
              <a:rPr lang="de-DE" altLang="de-DE" sz="2400" dirty="0" err="1"/>
              <a:t>mj</a:t>
            </a:r>
            <a:r>
              <a:rPr lang="de-DE" altLang="de-DE" sz="2400" dirty="0"/>
              <a:t>. Kindern kann Ehegatte ermächtigt </a:t>
            </a:r>
            <a:r>
              <a:rPr lang="de-DE" altLang="de-DE" sz="2400" dirty="0" smtClean="0"/>
              <a:t>werden, </a:t>
            </a:r>
            <a:r>
              <a:rPr lang="de-DE" altLang="de-DE" sz="2400" dirty="0"/>
              <a:t>den Hoferben </a:t>
            </a:r>
            <a:r>
              <a:rPr lang="de-DE" altLang="de-DE" sz="2400" dirty="0" smtClean="0"/>
              <a:t>später auszuwählen</a:t>
            </a:r>
            <a:br>
              <a:rPr lang="de-DE" altLang="de-DE" sz="2400" dirty="0" smtClean="0"/>
            </a:br>
            <a:r>
              <a:rPr lang="de-DE" altLang="de-DE" sz="2400" dirty="0" smtClean="0"/>
              <a:t>(bis </a:t>
            </a:r>
            <a:r>
              <a:rPr lang="de-DE" altLang="de-DE" sz="2400" dirty="0"/>
              <a:t>zum 25. </a:t>
            </a:r>
            <a:r>
              <a:rPr lang="de-DE" altLang="de-DE" sz="2400" dirty="0" smtClean="0"/>
              <a:t>Lebensjahr) </a:t>
            </a:r>
            <a:endParaRPr lang="de-DE" altLang="de-DE" sz="2400" dirty="0"/>
          </a:p>
          <a:p>
            <a:endParaRPr lang="de-DE" sz="2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7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34144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Formen der Unternehmensnachfolge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altLang="de-DE" sz="2400" b="1" dirty="0"/>
              <a:t>Erbfolge durch </a:t>
            </a:r>
            <a:r>
              <a:rPr lang="de-DE" altLang="de-DE" sz="2400" b="1" dirty="0" smtClean="0"/>
              <a:t>Tod</a:t>
            </a:r>
          </a:p>
          <a:p>
            <a:pPr lvl="1"/>
            <a:r>
              <a:rPr lang="de-DE" altLang="de-DE" sz="2200" dirty="0" smtClean="0"/>
              <a:t>gesetzliche Erbfolge</a:t>
            </a:r>
          </a:p>
          <a:p>
            <a:pPr lvl="1"/>
            <a:r>
              <a:rPr lang="de-DE" altLang="de-DE" sz="2200" dirty="0" smtClean="0"/>
              <a:t>Testament</a:t>
            </a:r>
          </a:p>
          <a:p>
            <a:pPr lvl="1"/>
            <a:r>
              <a:rPr lang="de-DE" altLang="de-DE" sz="2200" dirty="0" smtClean="0"/>
              <a:t>Erbvertrag</a:t>
            </a:r>
          </a:p>
          <a:p>
            <a:pPr lvl="1"/>
            <a:r>
              <a:rPr lang="de-DE" altLang="de-DE" sz="2200" dirty="0" smtClean="0"/>
              <a:t>Gesellschaftsrechtliche Nachfolgeklausel</a:t>
            </a:r>
          </a:p>
          <a:p>
            <a:endParaRPr lang="de-DE" altLang="de-DE" sz="2400" dirty="0" smtClean="0"/>
          </a:p>
          <a:p>
            <a:endParaRPr lang="de-DE" altLang="de-DE" sz="2400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sz="2400" b="1" dirty="0" smtClean="0"/>
              <a:t>Lebzeitige Übergabe</a:t>
            </a:r>
          </a:p>
          <a:p>
            <a:pPr>
              <a:buFontTx/>
              <a:buNone/>
            </a:pPr>
            <a:r>
              <a:rPr lang="de-DE" altLang="de-DE" sz="2400" b="1" dirty="0" smtClean="0"/>
              <a:t>- </a:t>
            </a:r>
            <a:r>
              <a:rPr lang="de-DE" altLang="de-DE" sz="2400" dirty="0" smtClean="0"/>
              <a:t>Übereignung (</a:t>
            </a:r>
            <a:r>
              <a:rPr lang="de-DE" altLang="de-DE" sz="2400" dirty="0" err="1" smtClean="0"/>
              <a:t>vorweggen</a:t>
            </a:r>
            <a:r>
              <a:rPr lang="de-DE" altLang="de-DE" sz="2400" dirty="0" smtClean="0"/>
              <a:t>. </a:t>
            </a:r>
            <a:r>
              <a:rPr lang="de-DE" altLang="de-DE" sz="2400" dirty="0"/>
              <a:t>Erbfolge)</a:t>
            </a:r>
          </a:p>
          <a:p>
            <a:pPr>
              <a:buFontTx/>
              <a:buChar char="-"/>
            </a:pPr>
            <a:r>
              <a:rPr lang="de-DE" altLang="de-DE" sz="2400" dirty="0"/>
              <a:t>Verpachtung des Betriebes</a:t>
            </a:r>
          </a:p>
          <a:p>
            <a:pPr>
              <a:buFontTx/>
              <a:buChar char="-"/>
            </a:pPr>
            <a:r>
              <a:rPr lang="de-DE" altLang="de-DE" sz="2400" dirty="0"/>
              <a:t>Gesellschafterwechsel</a:t>
            </a:r>
          </a:p>
          <a:p>
            <a:pPr>
              <a:buFontTx/>
              <a:buChar char="-"/>
            </a:pPr>
            <a:endParaRPr lang="de-DE" altLang="de-DE" sz="2400" b="1" dirty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7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34144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de-DE" dirty="0" smtClean="0"/>
              <a:t>Betriebsnachfolge Personengesellschaft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12890"/>
            <a:ext cx="8596668" cy="4264077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 smtClean="0"/>
              <a:t>						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3000777" y="2163651"/>
            <a:ext cx="901522" cy="33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772732" y="2768957"/>
            <a:ext cx="29106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Bewirtschaftungs-GbR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215167" y="3953813"/>
            <a:ext cx="12878" cy="79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3490175" y="1403797"/>
            <a:ext cx="2459864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Senior-Gesellschafter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10614" y="4997003"/>
            <a:ext cx="2009103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Junior-Gesellschafter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77334" y="4144815"/>
            <a:ext cx="322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durch qualifizierte Nachfolge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6130344" y="2768957"/>
            <a:ext cx="2794715" cy="914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SonderBV</a:t>
            </a:r>
            <a:r>
              <a:rPr lang="de-DE" dirty="0" smtClean="0"/>
              <a:t> Grundbesitz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5628068" y="2163651"/>
            <a:ext cx="824247" cy="33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452315" y="4997003"/>
            <a:ext cx="2240924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Witwe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559899" y="3953813"/>
            <a:ext cx="25757" cy="88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950039" y="4144815"/>
            <a:ext cx="314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Testament, Ehe-/Erbvertrag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902299" y="6156101"/>
            <a:ext cx="479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Entnahme / Aufdeckung stiller Reserven!!!!!</a:t>
            </a:r>
            <a:endParaRPr lang="de-DE" dirty="0"/>
          </a:p>
        </p:txBody>
      </p:sp>
      <p:sp>
        <p:nvSpPr>
          <p:cNvPr id="24" name="Gestreifter Pfeil nach rechts 23"/>
          <p:cNvSpPr/>
          <p:nvPr/>
        </p:nvSpPr>
        <p:spPr>
          <a:xfrm>
            <a:off x="2730513" y="6247423"/>
            <a:ext cx="978408" cy="212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22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61131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de-DE" dirty="0" smtClean="0"/>
              <a:t>Vermeidung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38193"/>
              </p:ext>
            </p:extLst>
          </p:nvPr>
        </p:nvGraphicFramePr>
        <p:xfrm>
          <a:off x="677863" y="1700011"/>
          <a:ext cx="8596312" cy="3486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371"/>
                <a:gridCol w="6002941"/>
              </a:tblGrid>
              <a:tr h="4212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796332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erbrechtlich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Gesellschaftsnachfolger </a:t>
                      </a:r>
                      <a:r>
                        <a:rPr lang="de-DE" sz="2000" dirty="0" smtClean="0"/>
                        <a:t>zum Erben </a:t>
                      </a:r>
                      <a:r>
                        <a:rPr lang="de-DE" sz="2000" dirty="0" smtClean="0"/>
                        <a:t>bestimmen</a:t>
                      </a:r>
                      <a:endParaRPr lang="de-DE" sz="2000" dirty="0"/>
                    </a:p>
                  </a:txBody>
                  <a:tcPr/>
                </a:tc>
              </a:tr>
              <a:tr h="1126375"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gesellschaftsrechtl</a:t>
                      </a:r>
                      <a:r>
                        <a:rPr lang="de-DE" sz="2000" dirty="0" smtClean="0"/>
                        <a:t>.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Alle </a:t>
                      </a:r>
                      <a:r>
                        <a:rPr lang="de-DE" sz="2000" dirty="0" smtClean="0"/>
                        <a:t>Erben zu Mitgesellschaftern werden lassen</a:t>
                      </a:r>
                      <a:endParaRPr lang="de-DE" sz="2000" dirty="0" smtClean="0"/>
                    </a:p>
                    <a:p>
                      <a:r>
                        <a:rPr lang="de-DE" sz="2000" dirty="0" smtClean="0"/>
                        <a:t>Auseinandersetzung des </a:t>
                      </a:r>
                      <a:r>
                        <a:rPr lang="de-DE" sz="2000" dirty="0" err="1" smtClean="0"/>
                        <a:t>SonderBV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smtClean="0"/>
                        <a:t>und Abfindung der „weichenden Gesellschafter“</a:t>
                      </a:r>
                      <a:endParaRPr lang="de-DE" sz="2000" dirty="0"/>
                    </a:p>
                  </a:txBody>
                  <a:tcPr/>
                </a:tc>
              </a:tr>
              <a:tr h="1142563"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gesellschaftsrechtl</a:t>
                      </a:r>
                      <a:r>
                        <a:rPr lang="de-DE" sz="2000" dirty="0" smtClean="0"/>
                        <a:t>.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Das </a:t>
                      </a:r>
                      <a:r>
                        <a:rPr lang="de-DE" sz="2000" dirty="0" err="1" smtClean="0"/>
                        <a:t>SonderBV</a:t>
                      </a:r>
                      <a:r>
                        <a:rPr lang="de-DE" sz="2000" dirty="0" smtClean="0"/>
                        <a:t> zu Lebzeiten ins </a:t>
                      </a:r>
                      <a:r>
                        <a:rPr lang="de-DE" sz="2000" dirty="0" smtClean="0"/>
                        <a:t>Gesamthands-vermögen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smtClean="0"/>
                        <a:t>der Gesellschaft überführen</a:t>
                      </a:r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6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47023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89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4. Abfindung weichender Erben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141908"/>
              </p:ext>
            </p:extLst>
          </p:nvPr>
        </p:nvGraphicFramePr>
        <p:xfrm>
          <a:off x="819530" y="1498760"/>
          <a:ext cx="8596311" cy="396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915"/>
                <a:gridCol w="3052293"/>
                <a:gridCol w="3221103"/>
              </a:tblGrid>
              <a:tr h="52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BGB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HöfeO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1355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gesetzliche Erbfolge</a:t>
                      </a:r>
                      <a:br>
                        <a:rPr kumimoji="0" lang="de-DE" altLang="de-DE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de-DE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keine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nach </a:t>
                      </a:r>
                      <a:r>
                        <a:rPr kumimoji="0" lang="de-DE" altLang="de-DE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Hofeswert</a:t>
                      </a: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 EW – Schulden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mind. 0,5 EW</a:t>
                      </a: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1146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Testament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keine, evtl. Pflichtteil  </a:t>
                      </a:r>
                      <a:r>
                        <a:rPr kumimoji="0" lang="de-DE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halber Erbteil </a:t>
                      </a:r>
                      <a:r>
                        <a:rPr kumimoji="0" lang="de-DE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nach Verkehrs- bzw. Ertragswert</a:t>
                      </a: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938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HÜV</a:t>
                      </a:r>
                      <a:endParaRPr kumimoji="0" lang="de-DE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keine, evtl. aber </a:t>
                      </a:r>
                      <a:r>
                        <a:rPr kumimoji="0" lang="de-DE" altLang="de-DE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PTergänzung</a:t>
                      </a: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x*1/10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6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47023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Nachabfindung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7334" y="1777285"/>
            <a:ext cx="3353753" cy="3348507"/>
          </a:xfrm>
        </p:spPr>
        <p:txBody>
          <a:bodyPr>
            <a:normAutofit/>
          </a:bodyPr>
          <a:lstStyle/>
          <a:p>
            <a:r>
              <a:rPr lang="de-DE" altLang="de-DE" sz="2400" dirty="0"/>
              <a:t>BGB</a:t>
            </a:r>
          </a:p>
          <a:p>
            <a:r>
              <a:rPr lang="de-DE" altLang="de-DE" sz="2400" dirty="0"/>
              <a:t>keine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04575" y="1777285"/>
            <a:ext cx="4869429" cy="4264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2400" dirty="0"/>
              <a:t>HöfeO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Veräußerung von</a:t>
            </a:r>
          </a:p>
          <a:p>
            <a:pPr lvl="1">
              <a:lnSpc>
                <a:spcPct val="90000"/>
              </a:lnSpc>
            </a:pPr>
            <a:r>
              <a:rPr lang="de-DE" altLang="de-DE" sz="2400" dirty="0"/>
              <a:t>Hof</a:t>
            </a:r>
          </a:p>
          <a:p>
            <a:pPr lvl="1">
              <a:lnSpc>
                <a:spcPct val="90000"/>
              </a:lnSpc>
            </a:pPr>
            <a:r>
              <a:rPr lang="de-DE" altLang="de-DE" sz="2400" dirty="0"/>
              <a:t>Teilen oder</a:t>
            </a:r>
          </a:p>
          <a:p>
            <a:pPr lvl="1">
              <a:lnSpc>
                <a:spcPct val="90000"/>
              </a:lnSpc>
            </a:pPr>
            <a:r>
              <a:rPr lang="de-DE" altLang="de-DE" sz="2400" dirty="0"/>
              <a:t>Zubehör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Verpachtung zu </a:t>
            </a:r>
            <a:r>
              <a:rPr lang="de-DE" altLang="de-DE" sz="2400" dirty="0" err="1"/>
              <a:t>nichtldw</a:t>
            </a:r>
            <a:r>
              <a:rPr lang="de-DE" altLang="de-DE" sz="2400" dirty="0"/>
              <a:t>. Zwecken (Golfplatz, Windpark)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Einbringung in GbR</a:t>
            </a:r>
          </a:p>
          <a:p>
            <a:endParaRPr lang="de-DE" sz="2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7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89092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65550"/>
            <a:ext cx="8596668" cy="744538"/>
          </a:xfrm>
        </p:spPr>
        <p:txBody>
          <a:bodyPr/>
          <a:lstStyle/>
          <a:p>
            <a:r>
              <a:rPr lang="de-DE" dirty="0" smtClean="0"/>
              <a:t>Nachabfindung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3141" y="1349963"/>
            <a:ext cx="3606887" cy="576262"/>
          </a:xfrm>
        </p:spPr>
        <p:txBody>
          <a:bodyPr/>
          <a:lstStyle/>
          <a:p>
            <a:r>
              <a:rPr lang="de-DE" dirty="0" smtClean="0"/>
              <a:t>BGB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1625" y="3425779"/>
            <a:ext cx="2241727" cy="62005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3668" y="1310088"/>
            <a:ext cx="4446826" cy="576262"/>
          </a:xfrm>
        </p:spPr>
        <p:txBody>
          <a:bodyPr/>
          <a:lstStyle/>
          <a:p>
            <a:r>
              <a:rPr lang="de-DE" dirty="0" smtClean="0"/>
              <a:t>HöfeO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4297847"/>
              </p:ext>
            </p:extLst>
          </p:nvPr>
        </p:nvGraphicFramePr>
        <p:xfrm>
          <a:off x="4713668" y="2202286"/>
          <a:ext cx="4560508" cy="319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280254"/>
              </a:tblGrid>
              <a:tr h="63810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38106">
                <a:tc>
                  <a:txBody>
                    <a:bodyPr/>
                    <a:lstStyle/>
                    <a:p>
                      <a:r>
                        <a:rPr lang="de-DE" dirty="0" smtClean="0"/>
                        <a:t>&lt; 10</a:t>
                      </a:r>
                      <a:r>
                        <a:rPr lang="de-DE" baseline="0" dirty="0" smtClean="0"/>
                        <a:t> Jahre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100%</a:t>
                      </a:r>
                      <a:endParaRPr lang="de-DE" dirty="0"/>
                    </a:p>
                  </a:txBody>
                  <a:tcPr/>
                </a:tc>
              </a:tr>
              <a:tr h="638106">
                <a:tc>
                  <a:txBody>
                    <a:bodyPr/>
                    <a:lstStyle/>
                    <a:p>
                      <a:r>
                        <a:rPr lang="de-DE" dirty="0" smtClean="0"/>
                        <a:t>10 &lt; x &lt; 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75%</a:t>
                      </a:r>
                      <a:endParaRPr lang="de-DE" dirty="0"/>
                    </a:p>
                  </a:txBody>
                  <a:tcPr/>
                </a:tc>
              </a:tr>
              <a:tr h="638106">
                <a:tc>
                  <a:txBody>
                    <a:bodyPr/>
                    <a:lstStyle/>
                    <a:p>
                      <a:r>
                        <a:rPr lang="de-DE" dirty="0" smtClean="0"/>
                        <a:t>15 &lt; x &lt; 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50%</a:t>
                      </a:r>
                      <a:endParaRPr lang="de-DE" dirty="0"/>
                    </a:p>
                  </a:txBody>
                  <a:tcPr/>
                </a:tc>
              </a:tr>
              <a:tr h="638106">
                <a:tc>
                  <a:txBody>
                    <a:bodyPr/>
                    <a:lstStyle/>
                    <a:p>
                      <a:r>
                        <a:rPr lang="de-DE" dirty="0" smtClean="0"/>
                        <a:t>&gt; 20 Jahre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0 %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9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21265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408"/>
          </a:xfrm>
        </p:spPr>
        <p:txBody>
          <a:bodyPr/>
          <a:lstStyle/>
          <a:p>
            <a:r>
              <a:rPr lang="de-DE" dirty="0" smtClean="0"/>
              <a:t>Größenordnung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036606"/>
              </p:ext>
            </p:extLst>
          </p:nvPr>
        </p:nvGraphicFramePr>
        <p:xfrm>
          <a:off x="677863" y="1506536"/>
          <a:ext cx="8596311" cy="413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129"/>
                <a:gridCol w="2923504"/>
                <a:gridCol w="3053678"/>
              </a:tblGrid>
              <a:tr h="5707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BGB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HöfeO</a:t>
                      </a:r>
                      <a:endParaRPr lang="de-DE" dirty="0"/>
                    </a:p>
                  </a:txBody>
                  <a:tcPr/>
                </a:tc>
              </a:tr>
              <a:tr h="1022711">
                <a:tc>
                  <a:txBody>
                    <a:bodyPr/>
                    <a:lstStyle/>
                    <a:p>
                      <a:r>
                        <a:rPr lang="de-DE" dirty="0" smtClean="0"/>
                        <a:t>50 ha Eigenland +</a:t>
                      </a:r>
                    </a:p>
                    <a:p>
                      <a:r>
                        <a:rPr lang="de-DE" dirty="0" smtClean="0"/>
                        <a:t>Gebäude + Inventar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Verkehrswert 1.500.000</a:t>
                      </a:r>
                    </a:p>
                    <a:p>
                      <a:r>
                        <a:rPr lang="de-DE" dirty="0" smtClean="0"/>
                        <a:t>Ertragswert mind. 500.000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Einheitswert 60.000</a:t>
                      </a:r>
                    </a:p>
                    <a:p>
                      <a:r>
                        <a:rPr lang="de-DE" dirty="0" err="1" smtClean="0"/>
                        <a:t>Hofeswert</a:t>
                      </a:r>
                      <a:r>
                        <a:rPr lang="de-DE" baseline="0" dirty="0" smtClean="0"/>
                        <a:t> = 90.000</a:t>
                      </a:r>
                      <a:endParaRPr lang="de-DE" dirty="0"/>
                    </a:p>
                  </a:txBody>
                  <a:tcPr/>
                </a:tc>
              </a:tr>
              <a:tr h="985111">
                <a:tc>
                  <a:txBody>
                    <a:bodyPr/>
                    <a:lstStyle/>
                    <a:p>
                      <a:r>
                        <a:rPr lang="de-DE" dirty="0" smtClean="0"/>
                        <a:t>Witwe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 = 750.000 bzw. 250.000</a:t>
                      </a:r>
                    </a:p>
                    <a:p>
                      <a:r>
                        <a:rPr lang="de-DE" dirty="0" smtClean="0"/>
                        <a:t>PT = 375.000 bzw. 125.000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 45.000 </a:t>
                      </a:r>
                      <a:r>
                        <a:rPr lang="de-DE" dirty="0" err="1" smtClean="0"/>
                        <a:t>od</a:t>
                      </a:r>
                      <a:r>
                        <a:rPr lang="de-DE" dirty="0" smtClean="0"/>
                        <a:t> AT</a:t>
                      </a:r>
                    </a:p>
                    <a:p>
                      <a:r>
                        <a:rPr lang="de-DE" dirty="0" smtClean="0"/>
                        <a:t>PT 22.500 </a:t>
                      </a:r>
                      <a:r>
                        <a:rPr lang="de-DE" dirty="0" err="1" smtClean="0"/>
                        <a:t>od</a:t>
                      </a:r>
                      <a:r>
                        <a:rPr lang="de-DE" dirty="0" smtClean="0"/>
                        <a:t> AT</a:t>
                      </a:r>
                      <a:endParaRPr lang="de-DE" dirty="0"/>
                    </a:p>
                  </a:txBody>
                  <a:tcPr/>
                </a:tc>
              </a:tr>
              <a:tr h="985111">
                <a:tc>
                  <a:txBody>
                    <a:bodyPr/>
                    <a:lstStyle/>
                    <a:p>
                      <a:r>
                        <a:rPr lang="de-DE" dirty="0" smtClean="0"/>
                        <a:t>Bruder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</a:t>
                      </a:r>
                      <a:r>
                        <a:rPr lang="de-DE" baseline="0" dirty="0" smtClean="0"/>
                        <a:t> = 375.000 bzw. 125.000</a:t>
                      </a:r>
                    </a:p>
                    <a:p>
                      <a:r>
                        <a:rPr lang="de-DE" baseline="0" dirty="0" smtClean="0"/>
                        <a:t>PT = 187.500 bzw.  62.500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 = 22.500</a:t>
                      </a:r>
                    </a:p>
                    <a:p>
                      <a:r>
                        <a:rPr lang="de-DE" dirty="0" smtClean="0"/>
                        <a:t>PT = 11.250</a:t>
                      </a:r>
                      <a:endParaRPr lang="de-DE" dirty="0"/>
                    </a:p>
                  </a:txBody>
                  <a:tcPr/>
                </a:tc>
              </a:tr>
              <a:tr h="570739">
                <a:tc>
                  <a:txBody>
                    <a:bodyPr/>
                    <a:lstStyle/>
                    <a:p>
                      <a:r>
                        <a:rPr lang="de-DE" dirty="0" smtClean="0"/>
                        <a:t>Schwester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Dito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Dito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6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21265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2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Lebzeitige (geschlossene) Übergabe HÜV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4404575"/>
          </a:xfrm>
        </p:spPr>
        <p:txBody>
          <a:bodyPr>
            <a:noAutofit/>
          </a:bodyPr>
          <a:lstStyle/>
          <a:p>
            <a:r>
              <a:rPr lang="de-DE" sz="2200" dirty="0" smtClean="0"/>
              <a:t>Auflistung der Vermögenswerte </a:t>
            </a:r>
          </a:p>
          <a:p>
            <a:r>
              <a:rPr lang="de-DE" sz="2200" dirty="0" smtClean="0"/>
              <a:t>Pacht-, Versicherungs-, sonstige Verträge</a:t>
            </a:r>
          </a:p>
          <a:p>
            <a:r>
              <a:rPr lang="de-DE" sz="2200" dirty="0" smtClean="0"/>
              <a:t>Anteils-, Lieferrechte, Betriebsprämie</a:t>
            </a:r>
          </a:p>
          <a:p>
            <a:r>
              <a:rPr lang="de-DE" sz="2200" dirty="0" smtClean="0"/>
              <a:t>Alterssicherung / </a:t>
            </a:r>
            <a:r>
              <a:rPr lang="de-DE" sz="2200" dirty="0" err="1" smtClean="0"/>
              <a:t>Leibgeding</a:t>
            </a:r>
            <a:endParaRPr lang="de-DE" sz="2200" dirty="0" smtClean="0"/>
          </a:p>
          <a:p>
            <a:r>
              <a:rPr lang="de-DE" sz="2200" dirty="0" smtClean="0"/>
              <a:t>(Nach-) Abfindung weichender Erben, Erb-, Pflichtteilsverzicht</a:t>
            </a:r>
          </a:p>
          <a:p>
            <a:r>
              <a:rPr lang="de-DE" sz="2200" dirty="0" smtClean="0"/>
              <a:t>Nießbrauch</a:t>
            </a:r>
          </a:p>
          <a:p>
            <a:r>
              <a:rPr lang="de-DE" sz="2200" dirty="0" smtClean="0"/>
              <a:t>Rückfallklausel</a:t>
            </a:r>
          </a:p>
          <a:p>
            <a:r>
              <a:rPr lang="de-DE" sz="2200" dirty="0" smtClean="0"/>
              <a:t>Problem: ggf. keine Abschmelzung des </a:t>
            </a:r>
            <a:r>
              <a:rPr lang="de-DE" sz="2200" dirty="0" err="1" smtClean="0"/>
              <a:t>PTergänzungsanspruchs</a:t>
            </a:r>
            <a:r>
              <a:rPr lang="de-DE" sz="2200" dirty="0" smtClean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6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469750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73994"/>
            <a:ext cx="8596668" cy="1682840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Vielen Dank </a:t>
            </a:r>
            <a:br>
              <a:rPr lang="de-DE" sz="4400" dirty="0" smtClean="0"/>
            </a:br>
            <a:r>
              <a:rPr lang="de-DE" sz="4400" dirty="0" smtClean="0"/>
              <a:t>für Ihre Aufmerksamkeit!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4704" y="2794715"/>
            <a:ext cx="8179298" cy="32466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dirty="0" smtClean="0"/>
              <a:t>Thorsten Kühle</a:t>
            </a:r>
          </a:p>
          <a:p>
            <a:pPr marL="0" indent="0" algn="ctr">
              <a:buNone/>
            </a:pPr>
            <a:r>
              <a:rPr lang="de-DE" sz="2400" dirty="0" smtClean="0"/>
              <a:t>Fachanwalt für Agrarrecht</a:t>
            </a:r>
          </a:p>
          <a:p>
            <a:pPr marL="0" indent="0" algn="ctr">
              <a:buNone/>
            </a:pPr>
            <a:r>
              <a:rPr lang="de-DE" sz="2400" dirty="0" smtClean="0"/>
              <a:t>Kanzlei Kühle</a:t>
            </a:r>
            <a:br>
              <a:rPr lang="de-DE" sz="2400" dirty="0" smtClean="0"/>
            </a:br>
            <a:r>
              <a:rPr lang="de-DE" sz="2400" dirty="0" smtClean="0"/>
              <a:t>Hamburger </a:t>
            </a:r>
            <a:r>
              <a:rPr lang="de-DE" sz="2400" dirty="0"/>
              <a:t>Straße 1</a:t>
            </a:r>
            <a:br>
              <a:rPr lang="de-DE" sz="2400" dirty="0"/>
            </a:br>
            <a:r>
              <a:rPr lang="de-DE" sz="2400" dirty="0"/>
              <a:t>23795 Bad Segeberg</a:t>
            </a:r>
            <a:br>
              <a:rPr lang="de-DE" sz="2400" dirty="0"/>
            </a:br>
            <a:r>
              <a:rPr lang="de-DE" sz="2400" dirty="0"/>
              <a:t>t. 0 45 51 99 97 330</a:t>
            </a:r>
            <a:br>
              <a:rPr lang="de-DE" sz="2400" dirty="0"/>
            </a:br>
            <a:r>
              <a:rPr lang="de-DE" sz="2400" dirty="0"/>
              <a:t>f. 0 45 51 99 97 337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5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08386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9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8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84101"/>
            <a:ext cx="8596668" cy="4457261"/>
          </a:xfrm>
        </p:spPr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de-DE" altLang="de-DE" sz="2400" dirty="0" smtClean="0"/>
              <a:t>Grundlagen</a:t>
            </a:r>
          </a:p>
          <a:p>
            <a:pPr marL="1371600" lvl="2" indent="-457200">
              <a:buFontTx/>
              <a:buAutoNum type="alphaLcParenR"/>
            </a:pPr>
            <a:r>
              <a:rPr lang="de-DE" altLang="de-DE" sz="2000" dirty="0"/>
              <a:t>HöfeO</a:t>
            </a:r>
          </a:p>
          <a:p>
            <a:pPr marL="1371600" lvl="2" indent="-457200">
              <a:buFontTx/>
              <a:buAutoNum type="alphaLcParenR"/>
            </a:pPr>
            <a:r>
              <a:rPr lang="de-DE" altLang="de-DE" sz="2000" dirty="0"/>
              <a:t>Allg. Erbrecht</a:t>
            </a:r>
          </a:p>
          <a:p>
            <a:pPr marL="990600" lvl="1" indent="-533400">
              <a:buFontTx/>
              <a:buAutoNum type="arabicPeriod"/>
            </a:pPr>
            <a:r>
              <a:rPr lang="de-DE" altLang="de-DE" sz="2400" dirty="0" smtClean="0"/>
              <a:t>Gesetzliche Erbfolge</a:t>
            </a:r>
          </a:p>
          <a:p>
            <a:pPr marL="990600" lvl="1" indent="-533400">
              <a:buFontTx/>
              <a:buAutoNum type="arabicPeriod"/>
            </a:pPr>
            <a:r>
              <a:rPr lang="de-DE" altLang="de-DE" sz="2400" dirty="0" smtClean="0"/>
              <a:t>Gewillkürte </a:t>
            </a:r>
            <a:r>
              <a:rPr lang="de-DE" altLang="de-DE" sz="2400" dirty="0"/>
              <a:t>Erbfolge (v.a. </a:t>
            </a:r>
            <a:r>
              <a:rPr lang="de-DE" altLang="de-DE" sz="2400" dirty="0" smtClean="0"/>
              <a:t>Testament)</a:t>
            </a:r>
          </a:p>
          <a:p>
            <a:pPr marL="990600" lvl="1" indent="-533400">
              <a:buFontTx/>
              <a:buAutoNum type="arabicPeriod"/>
            </a:pPr>
            <a:r>
              <a:rPr lang="de-DE" altLang="de-DE" sz="2400" dirty="0" smtClean="0"/>
              <a:t>(</a:t>
            </a:r>
            <a:r>
              <a:rPr lang="de-DE" altLang="de-DE" sz="2400" dirty="0"/>
              <a:t>Nach-)</a:t>
            </a:r>
            <a:r>
              <a:rPr lang="de-DE" altLang="de-DE" sz="2400" dirty="0" smtClean="0"/>
              <a:t>Abfindung</a:t>
            </a:r>
          </a:p>
          <a:p>
            <a:pPr marL="990600" lvl="1" indent="-533400">
              <a:buFontTx/>
              <a:buAutoNum type="arabicPeriod"/>
            </a:pPr>
            <a:r>
              <a:rPr lang="de-DE" altLang="de-DE" sz="2400" dirty="0" smtClean="0"/>
              <a:t>Unternehmensnachfolge </a:t>
            </a:r>
            <a:r>
              <a:rPr lang="de-DE" altLang="de-DE" sz="2400" dirty="0"/>
              <a:t>außerhalb des Erbrechts </a:t>
            </a: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354" y="3516517"/>
            <a:ext cx="2377646" cy="1536325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02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de-DE" dirty="0" smtClean="0"/>
              <a:t>Ausgangsfragen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846265"/>
              </p:ext>
            </p:extLst>
          </p:nvPr>
        </p:nvGraphicFramePr>
        <p:xfrm>
          <a:off x="677334" y="1609860"/>
          <a:ext cx="8596312" cy="408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306"/>
                <a:gridCol w="6634006"/>
              </a:tblGrid>
              <a:tr h="40769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09617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Familiär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Nachfolger</a:t>
                      </a:r>
                      <a:r>
                        <a:rPr lang="de-DE" sz="2400" dirty="0" smtClean="0"/>
                        <a:t>? Wer?</a:t>
                      </a:r>
                      <a:endParaRPr lang="de-DE" sz="2400" dirty="0"/>
                    </a:p>
                  </a:txBody>
                  <a:tcPr/>
                </a:tc>
              </a:tr>
              <a:tr h="1325005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Betrieblich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Rechtsform (Einzelunternehmen, Personengesellschaft</a:t>
                      </a:r>
                      <a:r>
                        <a:rPr lang="de-DE" sz="2400" dirty="0" smtClean="0"/>
                        <a:t>,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smtClean="0"/>
                        <a:t>Kapitalgesellschaft)</a:t>
                      </a:r>
                    </a:p>
                    <a:p>
                      <a:r>
                        <a:rPr lang="de-DE" sz="2400" baseline="0" dirty="0" smtClean="0"/>
                        <a:t>Betriebsentwicklung oder –</a:t>
                      </a:r>
                      <a:r>
                        <a:rPr lang="de-DE" sz="2400" baseline="0" dirty="0" err="1" smtClean="0"/>
                        <a:t>aufgabe</a:t>
                      </a:r>
                      <a:r>
                        <a:rPr lang="de-DE" sz="2400" baseline="0" dirty="0" smtClean="0"/>
                        <a:t>? </a:t>
                      </a:r>
                      <a:endParaRPr lang="de-DE" sz="2400" dirty="0"/>
                    </a:p>
                  </a:txBody>
                  <a:tcPr/>
                </a:tc>
              </a:tr>
              <a:tr h="509617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Zeitlich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Lebzeitige </a:t>
                      </a:r>
                      <a:r>
                        <a:rPr lang="de-DE" sz="2400" dirty="0" smtClean="0"/>
                        <a:t>Übergabe, oder </a:t>
                      </a:r>
                      <a:r>
                        <a:rPr lang="de-DE" sz="2400" dirty="0" smtClean="0"/>
                        <a:t>von Todes </a:t>
                      </a:r>
                      <a:r>
                        <a:rPr lang="de-DE" sz="2400" dirty="0" smtClean="0"/>
                        <a:t>wegen?</a:t>
                      </a:r>
                      <a:endParaRPr lang="de-DE" sz="2400" dirty="0"/>
                    </a:p>
                  </a:txBody>
                  <a:tcPr/>
                </a:tc>
              </a:tr>
              <a:tr h="917311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Rechtlich 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Formen: Gesellschaftsvertrag</a:t>
                      </a:r>
                      <a:r>
                        <a:rPr lang="de-DE" sz="2400" dirty="0" smtClean="0"/>
                        <a:t>, HÜV, Testament, Erbvertrag, gesetzl. Erbfolge</a:t>
                      </a:r>
                      <a:endParaRPr lang="de-DE" sz="2400" dirty="0"/>
                    </a:p>
                  </a:txBody>
                  <a:tcPr/>
                </a:tc>
              </a:tr>
              <a:tr h="413356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6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47023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Höfeordnung</a:t>
            </a:r>
            <a:r>
              <a:rPr lang="de-DE" dirty="0" smtClean="0"/>
              <a:t> = </a:t>
            </a:r>
            <a:r>
              <a:rPr lang="de-DE" dirty="0" err="1" smtClean="0"/>
              <a:t>ldw</a:t>
            </a:r>
            <a:r>
              <a:rPr lang="de-DE" dirty="0" smtClean="0"/>
              <a:t>. Sondererbrecht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61475"/>
            <a:ext cx="8596668" cy="3880773"/>
          </a:xfrm>
        </p:spPr>
        <p:txBody>
          <a:bodyPr/>
          <a:lstStyle/>
          <a:p>
            <a:pPr lvl="1"/>
            <a:r>
              <a:rPr lang="de-DE" altLang="de-DE" sz="2800" dirty="0" err="1" smtClean="0"/>
              <a:t>Ldw</a:t>
            </a:r>
            <a:r>
              <a:rPr lang="de-DE" altLang="de-DE" sz="2800" dirty="0" smtClean="0"/>
              <a:t>. Grundbesitz </a:t>
            </a:r>
            <a:r>
              <a:rPr lang="de-DE" altLang="de-DE" sz="2800" dirty="0" smtClean="0"/>
              <a:t>mit Hofstelle, WW &gt; 10.000 €</a:t>
            </a:r>
            <a:r>
              <a:rPr lang="de-DE" altLang="de-DE" sz="2800" dirty="0"/>
              <a:t/>
            </a:r>
            <a:br>
              <a:rPr lang="de-DE" altLang="de-DE" sz="2800" dirty="0"/>
            </a:br>
            <a:endParaRPr lang="de-DE" altLang="de-DE" sz="2800" dirty="0"/>
          </a:p>
          <a:p>
            <a:pPr lvl="1"/>
            <a:r>
              <a:rPr lang="de-DE" altLang="de-DE" sz="2800" dirty="0"/>
              <a:t>fällt </a:t>
            </a:r>
            <a:r>
              <a:rPr lang="de-DE" altLang="de-DE" sz="2800" dirty="0" smtClean="0"/>
              <a:t>einem Alleinerben </a:t>
            </a:r>
            <a:r>
              <a:rPr lang="de-DE" altLang="de-DE" sz="2800" dirty="0"/>
              <a:t>an</a:t>
            </a:r>
            <a:br>
              <a:rPr lang="de-DE" altLang="de-DE" sz="2800" dirty="0"/>
            </a:br>
            <a:endParaRPr lang="de-DE" altLang="de-DE" sz="2800" dirty="0"/>
          </a:p>
          <a:p>
            <a:pPr lvl="1"/>
            <a:r>
              <a:rPr lang="de-DE" altLang="de-DE" sz="2800" dirty="0"/>
              <a:t>Weichende </a:t>
            </a:r>
            <a:r>
              <a:rPr lang="de-DE" altLang="de-DE" sz="2800" dirty="0" smtClean="0"/>
              <a:t>Miterben erhalten Abfindung aus dem </a:t>
            </a:r>
            <a:r>
              <a:rPr lang="de-DE" altLang="de-DE" sz="2800" dirty="0" err="1" smtClean="0"/>
              <a:t>Hofeswert</a:t>
            </a:r>
            <a:r>
              <a:rPr lang="de-DE" altLang="de-DE" sz="2800" dirty="0" smtClean="0"/>
              <a:t> und Nachabfindungsansprüche bei Entwidmung des Hofes</a:t>
            </a:r>
            <a:endParaRPr lang="de-DE" altLang="de-DE" sz="2800" dirty="0"/>
          </a:p>
          <a:p>
            <a:endParaRPr lang="de-DE" dirty="0"/>
          </a:p>
        </p:txBody>
      </p:sp>
      <p:pic>
        <p:nvPicPr>
          <p:cNvPr id="4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08679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73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de-DE" dirty="0" smtClean="0"/>
              <a:t>Wegfall der Hofeigenschaft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58736"/>
            <a:ext cx="8596668" cy="391781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de-DE" altLang="de-DE" sz="2400" dirty="0" smtClean="0"/>
              <a:t>negative Hoferklärung </a:t>
            </a:r>
            <a:r>
              <a:rPr lang="de-DE" altLang="de-DE" sz="2400" b="1" dirty="0" smtClean="0"/>
              <a:t>UND</a:t>
            </a:r>
            <a:r>
              <a:rPr lang="de-DE" altLang="de-DE" sz="2400" dirty="0" smtClean="0"/>
              <a:t> Löschung </a:t>
            </a:r>
            <a:r>
              <a:rPr lang="de-DE" altLang="de-DE" sz="2400" dirty="0"/>
              <a:t>Hofvermerk im Grundbuch</a:t>
            </a:r>
          </a:p>
          <a:p>
            <a:pPr>
              <a:lnSpc>
                <a:spcPct val="90000"/>
              </a:lnSpc>
            </a:pPr>
            <a:endParaRPr lang="de-DE" altLang="de-DE" sz="2400" dirty="0"/>
          </a:p>
          <a:p>
            <a:pPr>
              <a:lnSpc>
                <a:spcPct val="90000"/>
              </a:lnSpc>
            </a:pPr>
            <a:r>
              <a:rPr lang="de-DE" altLang="de-DE" sz="2400" dirty="0"/>
              <a:t>WW &lt; 5.000 € </a:t>
            </a:r>
            <a:r>
              <a:rPr lang="de-DE" altLang="de-DE" sz="2400" b="1" dirty="0"/>
              <a:t>ODER</a:t>
            </a:r>
            <a:r>
              <a:rPr lang="de-DE" altLang="de-DE" sz="2400" dirty="0"/>
              <a:t> Wegfall Hofstelle</a:t>
            </a:r>
            <a:br>
              <a:rPr lang="de-DE" altLang="de-DE" sz="2400" dirty="0"/>
            </a:br>
            <a:r>
              <a:rPr lang="de-DE" altLang="de-DE" sz="2400" b="1" dirty="0"/>
              <a:t>UND</a:t>
            </a:r>
            <a:r>
              <a:rPr lang="de-DE" altLang="de-DE" sz="2400" dirty="0"/>
              <a:t> Löschung Hofvermerk</a:t>
            </a:r>
          </a:p>
          <a:p>
            <a:pPr>
              <a:lnSpc>
                <a:spcPct val="90000"/>
              </a:lnSpc>
            </a:pPr>
            <a:endParaRPr lang="de-DE" altLang="de-DE" sz="2400" dirty="0"/>
          </a:p>
          <a:p>
            <a:pPr>
              <a:lnSpc>
                <a:spcPct val="90000"/>
              </a:lnSpc>
            </a:pPr>
            <a:r>
              <a:rPr lang="de-DE" altLang="de-DE" sz="2400" dirty="0"/>
              <a:t>WW &lt; 5.000 € </a:t>
            </a:r>
            <a:r>
              <a:rPr lang="de-DE" altLang="de-DE" sz="2400" b="1" dirty="0"/>
              <a:t>UND</a:t>
            </a:r>
            <a:r>
              <a:rPr lang="de-DE" altLang="de-DE" sz="2400" dirty="0"/>
              <a:t> Wegfall der </a:t>
            </a:r>
            <a:r>
              <a:rPr lang="de-DE" altLang="de-DE" sz="2400" dirty="0" smtClean="0"/>
              <a:t>Hofstelle</a:t>
            </a:r>
          </a:p>
          <a:p>
            <a:pPr>
              <a:lnSpc>
                <a:spcPct val="90000"/>
              </a:lnSpc>
            </a:pPr>
            <a:endParaRPr lang="de-DE" altLang="de-DE" sz="2400" dirty="0"/>
          </a:p>
          <a:p>
            <a:pPr>
              <a:lnSpc>
                <a:spcPct val="90000"/>
              </a:lnSpc>
            </a:pPr>
            <a:r>
              <a:rPr lang="de-DE" altLang="de-DE" sz="2400" dirty="0" smtClean="0"/>
              <a:t>ruhende </a:t>
            </a:r>
            <a:r>
              <a:rPr lang="de-DE" altLang="de-DE" sz="2400" dirty="0" smtClean="0"/>
              <a:t>Betriebe (</a:t>
            </a:r>
            <a:r>
              <a:rPr lang="de-DE" altLang="de-DE" sz="2400" dirty="0" smtClean="0"/>
              <a:t>Stückland-)Verpachtung</a:t>
            </a:r>
            <a:r>
              <a:rPr lang="de-DE" altLang="de-DE" sz="2400" dirty="0" smtClean="0"/>
              <a:t>, </a:t>
            </a:r>
            <a:r>
              <a:rPr lang="de-DE" altLang="de-DE" sz="2400" dirty="0" smtClean="0"/>
              <a:t>(Teil-) Entwidmung der Hofstelle (gewerbliche Nutzung, Wohnmobile), Veräußerung des Inventars</a:t>
            </a:r>
            <a:endParaRPr lang="de-DE" altLang="de-DE" sz="2400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6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21266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teraktive Schaltfläche: Hilfe 3">
            <a:hlinkClick r:id="" action="ppaction://noaction" highlightClick="1"/>
          </p:cNvPr>
          <p:cNvSpPr/>
          <p:nvPr/>
        </p:nvSpPr>
        <p:spPr>
          <a:xfrm>
            <a:off x="785612" y="4478417"/>
            <a:ext cx="231819" cy="45419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3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865"/>
          </a:xfrm>
        </p:spPr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. 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3593" y="1930400"/>
            <a:ext cx="4184035" cy="2887929"/>
          </a:xfrm>
        </p:spPr>
        <p:txBody>
          <a:bodyPr/>
          <a:lstStyle/>
          <a:p>
            <a:r>
              <a:rPr lang="de-DE" altLang="de-DE" sz="2400" dirty="0" smtClean="0"/>
              <a:t>Allg. </a:t>
            </a:r>
            <a:r>
              <a:rPr lang="de-DE" altLang="de-DE" sz="2400" dirty="0" err="1" smtClean="0"/>
              <a:t>ErbR</a:t>
            </a:r>
            <a:r>
              <a:rPr lang="de-DE" altLang="de-DE" sz="2400" dirty="0" smtClean="0"/>
              <a:t>, BGB</a:t>
            </a:r>
          </a:p>
          <a:p>
            <a:pPr lvl="1"/>
            <a:r>
              <a:rPr lang="de-DE" altLang="de-DE" sz="2400" dirty="0" smtClean="0"/>
              <a:t>Hof </a:t>
            </a:r>
            <a:r>
              <a:rPr lang="de-DE" altLang="de-DE" sz="2400" dirty="0"/>
              <a:t>und hoffreies Vermögen gehen einheitlich auf den oder die Erben über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7627" y="1930400"/>
            <a:ext cx="5001059" cy="3880773"/>
          </a:xfrm>
        </p:spPr>
        <p:txBody>
          <a:bodyPr/>
          <a:lstStyle/>
          <a:p>
            <a:r>
              <a:rPr lang="de-DE" altLang="de-DE" sz="2400" dirty="0" err="1" smtClean="0"/>
              <a:t>SonderErbR</a:t>
            </a:r>
            <a:r>
              <a:rPr lang="de-DE" altLang="de-DE" sz="2400" dirty="0" smtClean="0"/>
              <a:t> - HöfeO</a:t>
            </a:r>
            <a:endParaRPr lang="de-DE" altLang="de-DE" sz="2400" dirty="0" smtClean="0"/>
          </a:p>
          <a:p>
            <a:pPr lvl="1"/>
            <a:r>
              <a:rPr lang="de-DE" altLang="de-DE" sz="2400" dirty="0" smtClean="0"/>
              <a:t>Nachlassspaltung</a:t>
            </a:r>
            <a:br>
              <a:rPr lang="de-DE" altLang="de-DE" sz="2400" dirty="0" smtClean="0"/>
            </a:br>
            <a:r>
              <a:rPr lang="de-DE" altLang="de-DE" sz="2400" dirty="0" smtClean="0"/>
              <a:t>Hof </a:t>
            </a:r>
            <a:r>
              <a:rPr lang="de-DE" altLang="de-DE" sz="2400" dirty="0"/>
              <a:t>und hoffreies Vermögen werden getrennt vererbt</a:t>
            </a:r>
          </a:p>
          <a:p>
            <a:pPr lvl="1"/>
            <a:r>
              <a:rPr lang="de-DE" altLang="de-DE" sz="2400" dirty="0"/>
              <a:t>Hof nach HöfeO</a:t>
            </a:r>
          </a:p>
          <a:p>
            <a:pPr lvl="1"/>
            <a:r>
              <a:rPr lang="de-DE" altLang="de-DE" sz="2400" dirty="0"/>
              <a:t>Rest nach BGB</a:t>
            </a:r>
          </a:p>
          <a:p>
            <a:endParaRPr lang="de-DE" altLang="de-DE" dirty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7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71333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745" y="398971"/>
            <a:ext cx="8596668" cy="907473"/>
          </a:xfrm>
        </p:spPr>
        <p:txBody>
          <a:bodyPr/>
          <a:lstStyle/>
          <a:p>
            <a:r>
              <a:rPr lang="de-DE" dirty="0" smtClean="0"/>
              <a:t>Hofvermögen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5745" y="1398011"/>
            <a:ext cx="4185623" cy="576262"/>
          </a:xfrm>
        </p:spPr>
        <p:txBody>
          <a:bodyPr/>
          <a:lstStyle/>
          <a:p>
            <a:r>
              <a:rPr lang="de-DE" dirty="0" smtClean="0"/>
              <a:t>Nein!	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8941" y="2104379"/>
            <a:ext cx="4642427" cy="3609889"/>
          </a:xfrm>
        </p:spPr>
        <p:txBody>
          <a:bodyPr/>
          <a:lstStyle/>
          <a:p>
            <a:pPr lvl="1"/>
            <a:r>
              <a:rPr lang="de-DE" altLang="de-DE" sz="2400" dirty="0"/>
              <a:t>Windenergie, PVA</a:t>
            </a:r>
          </a:p>
          <a:p>
            <a:pPr lvl="1"/>
            <a:r>
              <a:rPr lang="de-DE" altLang="de-DE" sz="2400" dirty="0"/>
              <a:t>Aktiendepot</a:t>
            </a:r>
          </a:p>
          <a:p>
            <a:pPr lvl="1"/>
            <a:r>
              <a:rPr lang="de-DE" altLang="de-DE" sz="2400" dirty="0"/>
              <a:t>Erbbaurecht </a:t>
            </a:r>
            <a:r>
              <a:rPr lang="de-DE" altLang="de-DE" sz="2400" dirty="0" smtClean="0"/>
              <a:t>(Baumarkt)</a:t>
            </a:r>
          </a:p>
          <a:p>
            <a:pPr lvl="1"/>
            <a:r>
              <a:rPr lang="de-DE" altLang="de-DE" sz="2400" dirty="0" smtClean="0"/>
              <a:t>Gesellschaftsanteile</a:t>
            </a:r>
          </a:p>
          <a:p>
            <a:pPr lvl="1">
              <a:buFontTx/>
              <a:buNone/>
            </a:pPr>
            <a:endParaRPr lang="de-DE" altLang="de-DE" sz="2400" dirty="0"/>
          </a:p>
          <a:p>
            <a:r>
              <a:rPr lang="de-DE" sz="2400" dirty="0" smtClean="0"/>
              <a:t>Problem: Beteiligung an Tierhaltungskooperation</a:t>
            </a: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88384" y="1520863"/>
            <a:ext cx="4185618" cy="453410"/>
          </a:xfrm>
        </p:spPr>
        <p:txBody>
          <a:bodyPr/>
          <a:lstStyle/>
          <a:p>
            <a:r>
              <a:rPr lang="de-DE" dirty="0" smtClean="0"/>
              <a:t>Ja!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74079" y="2104379"/>
            <a:ext cx="4519255" cy="3472173"/>
          </a:xfrm>
        </p:spPr>
        <p:txBody>
          <a:bodyPr/>
          <a:lstStyle/>
          <a:p>
            <a:r>
              <a:rPr lang="de-DE" altLang="de-DE" sz="2400" dirty="0"/>
              <a:t>Hofstelle + LF</a:t>
            </a:r>
          </a:p>
          <a:p>
            <a:r>
              <a:rPr lang="de-DE" altLang="de-DE" sz="2400" dirty="0"/>
              <a:t>Altenteiler</a:t>
            </a:r>
          </a:p>
          <a:p>
            <a:r>
              <a:rPr lang="de-DE" altLang="de-DE" sz="2400" dirty="0"/>
              <a:t>Lebendes + totes Inventar</a:t>
            </a:r>
          </a:p>
          <a:p>
            <a:r>
              <a:rPr lang="de-DE" altLang="de-DE" sz="2400" dirty="0"/>
              <a:t>Vorräte, Ernte</a:t>
            </a:r>
          </a:p>
          <a:p>
            <a:r>
              <a:rPr lang="de-DE" altLang="de-DE" sz="2400" dirty="0" smtClean="0"/>
              <a:t>Mitgliedschaftsrechte</a:t>
            </a:r>
            <a:endParaRPr lang="de-DE" altLang="de-DE" sz="2400" dirty="0"/>
          </a:p>
          <a:p>
            <a:r>
              <a:rPr lang="de-DE" altLang="de-DE" sz="2400" dirty="0" smtClean="0"/>
              <a:t>Nebenbetriebe (Hofladen, Biogasanlage usw.)</a:t>
            </a:r>
            <a:endParaRPr lang="de-DE" altLang="de-DE" sz="2400" dirty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9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55" y="3571098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/>
          <a:lstStyle/>
          <a:p>
            <a:r>
              <a:rPr lang="de-DE" dirty="0" smtClean="0"/>
              <a:t>2. Gesetzliche Erbfolge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7334" y="1738648"/>
            <a:ext cx="4184035" cy="4302714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400" dirty="0"/>
              <a:t>BGB</a:t>
            </a:r>
          </a:p>
          <a:p>
            <a:pPr>
              <a:buFontTx/>
              <a:buNone/>
            </a:pPr>
            <a:r>
              <a:rPr lang="de-DE" altLang="de-DE" sz="2400" dirty="0"/>
              <a:t>Erbengemeinschaft z.B.</a:t>
            </a:r>
          </a:p>
          <a:p>
            <a:pPr>
              <a:buFontTx/>
              <a:buNone/>
            </a:pPr>
            <a:r>
              <a:rPr lang="de-DE" altLang="de-DE" sz="2400" dirty="0"/>
              <a:t>Ehegatte ½ und</a:t>
            </a:r>
          </a:p>
          <a:p>
            <a:pPr>
              <a:buFontTx/>
              <a:buNone/>
            </a:pPr>
            <a:r>
              <a:rPr lang="de-DE" altLang="de-DE" sz="2400" dirty="0"/>
              <a:t>Kinder ½ </a:t>
            </a:r>
            <a:br>
              <a:rPr lang="de-DE" altLang="de-DE" sz="2400" dirty="0"/>
            </a:br>
            <a:endParaRPr lang="de-DE" altLang="de-DE" sz="2400" dirty="0"/>
          </a:p>
          <a:p>
            <a:pPr>
              <a:buFontTx/>
              <a:buNone/>
            </a:pPr>
            <a:r>
              <a:rPr lang="de-DE" altLang="de-DE" sz="2400" dirty="0"/>
              <a:t>ggf. Zuweisung des Hofes nach </a:t>
            </a:r>
            <a:r>
              <a:rPr lang="de-DE" altLang="de-DE" sz="2400" dirty="0" err="1" smtClean="0"/>
              <a:t>GrdstVG</a:t>
            </a:r>
            <a:r>
              <a:rPr lang="de-DE" altLang="de-DE" sz="2400" dirty="0" smtClean="0"/>
              <a:t> möglich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9970" y="1738649"/>
            <a:ext cx="4184034" cy="4302714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de-DE" altLang="de-DE" sz="2400" dirty="0"/>
              <a:t>HöfeO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de-DE" altLang="de-DE" sz="2400" dirty="0"/>
              <a:t>Nur 1 Hoferbe, </a:t>
            </a:r>
            <a:r>
              <a:rPr lang="de-DE" altLang="de-DE" sz="2400" dirty="0" err="1"/>
              <a:t>entw</a:t>
            </a:r>
            <a:endParaRPr lang="de-DE" altLang="de-DE" sz="2400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de-DE" altLang="de-DE" sz="2400" dirty="0"/>
              <a:t>Kind/Enkel oder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de-DE" altLang="de-DE" sz="2400" dirty="0"/>
              <a:t>Ehegatte oder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de-DE" altLang="de-DE" sz="2400" dirty="0"/>
              <a:t>Eltern, sofern der Hof von ihnen stammt oder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de-DE" altLang="de-DE" sz="2400" dirty="0"/>
              <a:t>Geschwister und deren Abkömmlinge</a:t>
            </a:r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7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21265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55054"/>
            <a:ext cx="8596668" cy="807076"/>
          </a:xfrm>
        </p:spPr>
        <p:txBody>
          <a:bodyPr/>
          <a:lstStyle/>
          <a:p>
            <a:r>
              <a:rPr lang="de-DE" dirty="0" smtClean="0"/>
              <a:t>3. Gewillkürte Erbfolge - Formen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002367"/>
              </p:ext>
            </p:extLst>
          </p:nvPr>
        </p:nvGraphicFramePr>
        <p:xfrm>
          <a:off x="677691" y="1619392"/>
          <a:ext cx="8596311" cy="420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Testament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„Letzter Wille“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Ehegatten-testament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Erbvertrag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einseitig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wechselseitig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Vertrag zw. Erblasser und Erbe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eigenhändig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Eigenhändig + eigenhändige Bestätigung des Anderen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Notar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www.kanzlei-kuehle.de</a:t>
            </a:r>
            <a:endParaRPr lang="en-US" sz="1400" dirty="0"/>
          </a:p>
        </p:txBody>
      </p:sp>
      <p:pic>
        <p:nvPicPr>
          <p:cNvPr id="6" name="Picture 6" descr="C:\Users\Thorsten Kühle\Pictures\kk_whit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7" y="3534145"/>
            <a:ext cx="237331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587</Words>
  <Application>Microsoft Office PowerPoint</Application>
  <PresentationFormat>Breitbild</PresentationFormat>
  <Paragraphs>204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Facette</vt:lpstr>
      <vt:lpstr>Hofnachfolge  in und außerhalb der HöfeO</vt:lpstr>
      <vt:lpstr>Gliederung</vt:lpstr>
      <vt:lpstr>Ausgangsfragen</vt:lpstr>
      <vt:lpstr>Höfeordnung = ldw. Sondererbrecht</vt:lpstr>
      <vt:lpstr>Wegfall der Hofeigenschaft</vt:lpstr>
      <vt:lpstr>1. Grundlagen</vt:lpstr>
      <vt:lpstr>Hofvermögen</vt:lpstr>
      <vt:lpstr>2. Gesetzliche Erbfolge</vt:lpstr>
      <vt:lpstr>3. Gewillkürte Erbfolge - Formen</vt:lpstr>
      <vt:lpstr>3. Bestimmung durch Testament</vt:lpstr>
      <vt:lpstr>Formen der Unternehmensnachfolge </vt:lpstr>
      <vt:lpstr>Betriebsnachfolge Personengesellschaft</vt:lpstr>
      <vt:lpstr>Vermeidung</vt:lpstr>
      <vt:lpstr>4. Abfindung weichender Erben</vt:lpstr>
      <vt:lpstr>4. Nachabfindung</vt:lpstr>
      <vt:lpstr>Nachabfindung</vt:lpstr>
      <vt:lpstr>Größenordnung</vt:lpstr>
      <vt:lpstr>Lebzeitige (geschlossene) Übergabe HÜV </vt:lpstr>
      <vt:lpstr>Vielen Dank  für Ihre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Unternehmensnachfolge  in und außerhalb der HöfeO</dc:title>
  <dc:creator>Thorsten Kühle</dc:creator>
  <cp:lastModifiedBy>Thorsten Kühle</cp:lastModifiedBy>
  <cp:revision>47</cp:revision>
  <dcterms:created xsi:type="dcterms:W3CDTF">2015-04-09T09:35:38Z</dcterms:created>
  <dcterms:modified xsi:type="dcterms:W3CDTF">2015-04-30T08:05:51Z</dcterms:modified>
</cp:coreProperties>
</file>